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8"/>
    <p:restoredTop sz="94740"/>
  </p:normalViewPr>
  <p:slideViewPr>
    <p:cSldViewPr snapToGrid="0" snapToObjects="1">
      <p:cViewPr varScale="1">
        <p:scale>
          <a:sx n="117" d="100"/>
          <a:sy n="117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Anomly</a:t>
            </a:r>
            <a:r>
              <a:rPr lang="en-US" b="1" dirty="0"/>
              <a:t> detection with isolation forests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elements are few and different?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C6DE5-0AB1-C14B-ACDC-3E2AE7F8F351}"/>
              </a:ext>
            </a:extLst>
          </p:cNvPr>
          <p:cNvSpPr/>
          <p:nvPr/>
        </p:nvSpPr>
        <p:spPr>
          <a:xfrm>
            <a:off x="1523999" y="5054378"/>
            <a:ext cx="7413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link: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/msds689/blob/master/projects/</a:t>
            </a:r>
            <a:r>
              <a:rPr lang="en-US" dirty="0" err="1"/>
              <a:t>iforest</a:t>
            </a:r>
            <a:r>
              <a:rPr lang="en-US" dirty="0"/>
              <a:t>/</a:t>
            </a:r>
            <a:r>
              <a:rPr lang="en-US" dirty="0" err="1"/>
              <a:t>iforest.md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6434-72D7-7E45-9C97-2BC07062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359A-AEB8-D240-949A-B7DF8D0F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count levels,</a:t>
            </a:r>
            <a:br>
              <a:rPr lang="en-US" dirty="0"/>
            </a:br>
            <a:r>
              <a:rPr lang="en-US" i="1" dirty="0"/>
              <a:t>e</a:t>
            </a:r>
            <a:r>
              <a:rPr lang="en-US" dirty="0"/>
              <a:t>, to node containing </a:t>
            </a:r>
            <a:r>
              <a:rPr lang="en-US" i="1" dirty="0"/>
              <a:t>x</a:t>
            </a:r>
          </a:p>
          <a:p>
            <a:r>
              <a:rPr lang="en-US" dirty="0"/>
              <a:t>If |X|&gt;1 for leaf, we need</a:t>
            </a:r>
            <a:br>
              <a:rPr lang="en-US"/>
            </a:br>
            <a:r>
              <a:rPr lang="en-US"/>
              <a:t>to estimate </a:t>
            </a:r>
            <a:r>
              <a:rPr lang="en-US" dirty="0"/>
              <a:t>depth using</a:t>
            </a:r>
            <a:br>
              <a:rPr lang="en-US" dirty="0"/>
            </a:br>
            <a:r>
              <a:rPr lang="en-US" dirty="0"/>
              <a:t>c(|X|) for samples X</a:t>
            </a:r>
            <a:br>
              <a:rPr lang="en-US" dirty="0"/>
            </a:br>
            <a:r>
              <a:rPr lang="en-US" dirty="0"/>
              <a:t>in 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D7F7D-4FA1-704A-AEC3-B5C15AA9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79" y="1740694"/>
            <a:ext cx="6540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1" y="365125"/>
            <a:ext cx="10847799" cy="1325563"/>
          </a:xfrm>
        </p:spPr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/>
              <a:t>Applications include detecting network attacks, financial fraud, unusual changes in stock prices or other </a:t>
            </a:r>
            <a:r>
              <a:rPr lang="en-US" dirty="0" err="1"/>
              <a:t>timeseries</a:t>
            </a:r>
            <a:r>
              <a:rPr lang="en-US" dirty="0"/>
              <a:t> / signals</a:t>
            </a:r>
          </a:p>
          <a:p>
            <a:r>
              <a:rPr lang="en-US" dirty="0"/>
              <a:t>Either focus on what’s normal and look for “</a:t>
            </a:r>
            <a:r>
              <a:rPr lang="en-US" dirty="0" err="1"/>
              <a:t>nonnormal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e.g., use kernel density estimates and look for elements &gt; 4 sigma</a:t>
            </a:r>
          </a:p>
          <a:p>
            <a:r>
              <a:rPr lang="en-US" dirty="0"/>
              <a:t>Or, focus on the unusual, which is what isolation forests do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Random-split isolation in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57" y="1380891"/>
            <a:ext cx="6781230" cy="4983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0DD53-0597-014E-987B-4AF683F9F22B}"/>
              </a:ext>
            </a:extLst>
          </p:cNvPr>
          <p:cNvSpPr txBox="1"/>
          <p:nvPr/>
        </p:nvSpPr>
        <p:spPr>
          <a:xfrm>
            <a:off x="838200" y="1690688"/>
            <a:ext cx="4142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isolate x takes many</a:t>
            </a:r>
            <a:br>
              <a:rPr lang="en-US" sz="2400" dirty="0"/>
            </a:br>
            <a:r>
              <a:rPr lang="en-US" sz="2400" dirty="0"/>
              <a:t>partitions (splits at a, b,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leads to path length 3</a:t>
            </a:r>
          </a:p>
        </p:txBody>
      </p:sp>
    </p:spTree>
    <p:extLst>
      <p:ext uri="{BB962C8B-B14F-4D97-AF65-F5344CB8AC3E}">
        <p14:creationId xmlns:p14="http://schemas.microsoft.com/office/powerpoint/2010/main" val="17185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on feature w/high kurtosis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18" y="1793429"/>
            <a:ext cx="7811284" cy="2672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3" y="4568840"/>
            <a:ext cx="5163429" cy="1214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C23A8-5273-D448-8EBF-19E3A326E1F3}"/>
              </a:ext>
            </a:extLst>
          </p:cNvPr>
          <p:cNvSpPr/>
          <p:nvPr/>
        </p:nvSpPr>
        <p:spPr>
          <a:xfrm>
            <a:off x="838200" y="4582575"/>
            <a:ext cx="5103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“Anomalies are more susceptible to isolation and hence have short path lengths.” – Liu </a:t>
            </a:r>
            <a:r>
              <a:rPr lang="en-US" sz="2400" i="1" dirty="0"/>
              <a:t>et al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814D1-EFC4-9A46-B922-FD1FD0906EF8}"/>
              </a:ext>
            </a:extLst>
          </p:cNvPr>
          <p:cNvSpPr/>
          <p:nvPr/>
        </p:nvSpPr>
        <p:spPr>
          <a:xfrm>
            <a:off x="838200" y="2580306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has path length 1</a:t>
            </a:r>
          </a:p>
        </p:txBody>
      </p:sp>
    </p:spTree>
    <p:extLst>
      <p:ext uri="{BB962C8B-B14F-4D97-AF65-F5344CB8AC3E}">
        <p14:creationId xmlns:p14="http://schemas.microsoft.com/office/powerpoint/2010/main" val="182281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5FEE-5C59-BE45-BF0E-D718EA6F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isolation in 2D: [X1 X2]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D14D4-651C-CB4C-B246-A11A3C6A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9" y="2065104"/>
            <a:ext cx="2726619" cy="26529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CF210-F767-F340-ACA1-14C31170BFD3}"/>
              </a:ext>
            </a:extLst>
          </p:cNvPr>
          <p:cNvSpPr/>
          <p:nvPr/>
        </p:nvSpPr>
        <p:spPr>
          <a:xfrm>
            <a:off x="71918" y="6311900"/>
            <a:ext cx="8931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Images: http://</a:t>
            </a:r>
            <a:r>
              <a:rPr lang="en-US" sz="1600" dirty="0" err="1"/>
              <a:t>www.ncsa.illinois.edu</a:t>
            </a:r>
            <a:r>
              <a:rPr lang="en-US" sz="1600" dirty="0"/>
              <a:t>/Conferences/LSST18/assets/pdfs/</a:t>
            </a:r>
            <a:r>
              <a:rPr lang="en-US" sz="1600" dirty="0" err="1"/>
              <a:t>hariri_forest.pdf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0B58F-B435-2C45-B8B4-6EF1FD43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22" y="2065104"/>
            <a:ext cx="2741706" cy="265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2FB9D-B984-834B-9473-E4B0F1EB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97" y="2065104"/>
            <a:ext cx="2737416" cy="2657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15680-001A-0D45-B568-15F1859F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582" y="2046330"/>
            <a:ext cx="2733095" cy="2690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79AA3A-50DC-C847-A942-6E4C5BEBCB08}"/>
              </a:ext>
            </a:extLst>
          </p:cNvPr>
          <p:cNvSpPr txBox="1"/>
          <p:nvPr/>
        </p:nvSpPr>
        <p:spPr>
          <a:xfrm>
            <a:off x="172153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0303-D75E-944B-8A45-23EA14ADF291}"/>
              </a:ext>
            </a:extLst>
          </p:cNvPr>
          <p:cNvSpPr txBox="1"/>
          <p:nvPr/>
        </p:nvSpPr>
        <p:spPr>
          <a:xfrm>
            <a:off x="124825" y="30921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A9DBE-39C7-4B4A-A929-744169CFBE2B}"/>
              </a:ext>
            </a:extLst>
          </p:cNvPr>
          <p:cNvSpPr txBox="1"/>
          <p:nvPr/>
        </p:nvSpPr>
        <p:spPr>
          <a:xfrm>
            <a:off x="453775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F8DF6-37A0-6B4B-9D6C-B5D5B90F1270}"/>
              </a:ext>
            </a:extLst>
          </p:cNvPr>
          <p:cNvSpPr txBox="1"/>
          <p:nvPr/>
        </p:nvSpPr>
        <p:spPr>
          <a:xfrm>
            <a:off x="7328975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8AEA3-EAC8-6E44-85E6-B25B53F76267}"/>
              </a:ext>
            </a:extLst>
          </p:cNvPr>
          <p:cNvSpPr txBox="1"/>
          <p:nvPr/>
        </p:nvSpPr>
        <p:spPr>
          <a:xfrm>
            <a:off x="10203732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29996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FF99-4224-574D-8525-09BFBD0D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for multimodal</a:t>
            </a:r>
            <a:br>
              <a:rPr lang="en-US" dirty="0"/>
            </a:br>
            <a:r>
              <a:rPr lang="en-US" dirty="0"/>
              <a:t>data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D38E-3BD9-BC4E-BF96-2655DDF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859" y="274227"/>
            <a:ext cx="5388712" cy="5887369"/>
          </a:xfrm>
        </p:spPr>
      </p:pic>
    </p:spTree>
    <p:extLst>
      <p:ext uri="{BB962C8B-B14F-4D97-AF65-F5344CB8AC3E}">
        <p14:creationId xmlns:p14="http://schemas.microsoft.com/office/powerpoint/2010/main" val="167446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A7BB-0588-944E-BEE3-FC266EB2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isolation trees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8DA29-5E04-F944-8992-F18B5CE2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5" y="2396778"/>
            <a:ext cx="3567987" cy="3567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E5A83-9F00-0148-A3B3-80F11225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14" y="2396778"/>
            <a:ext cx="3522172" cy="352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D5AD-C568-494E-B2CF-6EA5AAE9D008}"/>
              </a:ext>
            </a:extLst>
          </p:cNvPr>
          <p:cNvSpPr/>
          <p:nvPr/>
        </p:nvSpPr>
        <p:spPr>
          <a:xfrm>
            <a:off x="120238" y="6357404"/>
            <a:ext cx="5338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from Hariri et al: https://</a:t>
            </a:r>
            <a:r>
              <a:rPr lang="en-US" sz="1600" dirty="0" err="1"/>
              <a:t>arxiv.org</a:t>
            </a:r>
            <a:r>
              <a:rPr lang="en-US" sz="1600" dirty="0"/>
              <a:t>/abs/1811.02141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DA393-5D75-E542-AB06-B34630ED628A}"/>
              </a:ext>
            </a:extLst>
          </p:cNvPr>
          <p:cNvSpPr txBox="1"/>
          <p:nvPr/>
        </p:nvSpPr>
        <p:spPr>
          <a:xfrm>
            <a:off x="7893471" y="59252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A176-3F21-6C41-89F2-4B41C674196F}"/>
              </a:ext>
            </a:extLst>
          </p:cNvPr>
          <p:cNvSpPr txBox="1"/>
          <p:nvPr/>
        </p:nvSpPr>
        <p:spPr>
          <a:xfrm>
            <a:off x="3234072" y="5988072"/>
            <a:ext cx="6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9A63B-8D49-914A-800B-C259BB651E9D}"/>
              </a:ext>
            </a:extLst>
          </p:cNvPr>
          <p:cNvSpPr txBox="1"/>
          <p:nvPr/>
        </p:nvSpPr>
        <p:spPr>
          <a:xfrm>
            <a:off x="838200" y="1369461"/>
            <a:ext cx="8505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Score for x is inversely related to depth of leaf containing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score across forest to get anomaly score</a:t>
            </a:r>
          </a:p>
        </p:txBody>
      </p:sp>
    </p:spTree>
    <p:extLst>
      <p:ext uri="{BB962C8B-B14F-4D97-AF65-F5344CB8AC3E}">
        <p14:creationId xmlns:p14="http://schemas.microsoft.com/office/powerpoint/2010/main" val="61193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E6A3-3E39-EF45-B0B6-726A1AF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875"/>
            <a:ext cx="11225935" cy="1325563"/>
          </a:xfrm>
        </p:spPr>
        <p:txBody>
          <a:bodyPr/>
          <a:lstStyle/>
          <a:p>
            <a:r>
              <a:rPr lang="en-US" dirty="0"/>
              <a:t>Scoring: sigmoid on normalized path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62409-BE77-0C40-A26D-C3A577829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897" y="1432206"/>
            <a:ext cx="3055625" cy="1238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6796E-238B-EB4B-A6A8-561190F4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85" y="2771747"/>
            <a:ext cx="5290850" cy="141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F670B-FDAA-2643-A66B-B532021C01DD}"/>
              </a:ext>
            </a:extLst>
          </p:cNvPr>
          <p:cNvSpPr txBox="1"/>
          <p:nvPr/>
        </p:nvSpPr>
        <p:spPr>
          <a:xfrm>
            <a:off x="7623184" y="4284262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</a:t>
            </a:r>
            <a:r>
              <a:rPr lang="en-US" sz="2400" dirty="0" err="1"/>
              <a:t>i</a:t>
            </a:r>
            <a:r>
              <a:rPr lang="en-US" sz="2400" dirty="0"/>
              <a:t>) ~=</a:t>
            </a:r>
            <a:r>
              <a:rPr lang="en-US" sz="2400" i="1" dirty="0"/>
              <a:t> </a:t>
            </a:r>
            <a:r>
              <a:rPr lang="en-US" sz="2400" dirty="0"/>
              <a:t>ln(</a:t>
            </a:r>
            <a:r>
              <a:rPr lang="en-US" sz="2400" dirty="0" err="1"/>
              <a:t>i</a:t>
            </a:r>
            <a:r>
              <a:rPr lang="en-US" sz="2400" dirty="0"/>
              <a:t>) + 0.5772156649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5B462-BA07-5E46-8296-81FABBC6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1432206"/>
            <a:ext cx="6466114" cy="476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B5440-F97E-7C4C-9895-9E550AF65289}"/>
              </a:ext>
            </a:extLst>
          </p:cNvPr>
          <p:cNvSpPr txBox="1"/>
          <p:nvPr/>
        </p:nvSpPr>
        <p:spPr>
          <a:xfrm>
            <a:off x="2251900" y="613845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Credit card data</a:t>
            </a:r>
          </a:p>
        </p:txBody>
      </p:sp>
    </p:spTree>
    <p:extLst>
      <p:ext uri="{BB962C8B-B14F-4D97-AF65-F5344CB8AC3E}">
        <p14:creationId xmlns:p14="http://schemas.microsoft.com/office/powerpoint/2010/main" val="11430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1A4E-D1F5-8B4C-AFB1-9A0A5C14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3011-A87F-F846-A02D-22645AD3F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tiny subsample of all</a:t>
            </a:r>
            <a:br>
              <a:rPr lang="en-US" dirty="0"/>
            </a:br>
            <a:r>
              <a:rPr lang="en-US" dirty="0"/>
              <a:t>X training data, partition</a:t>
            </a:r>
            <a:br>
              <a:rPr lang="en-US" dirty="0"/>
            </a:br>
            <a:r>
              <a:rPr lang="en-US" dirty="0"/>
              <a:t>based upon random Xi</a:t>
            </a:r>
            <a:br>
              <a:rPr lang="en-US" dirty="0"/>
            </a:br>
            <a:r>
              <a:rPr lang="en-US" dirty="0"/>
              <a:t>feature and random split</a:t>
            </a:r>
            <a:br>
              <a:rPr lang="en-US" dirty="0"/>
            </a:br>
            <a:r>
              <a:rPr lang="en-US" dirty="0"/>
              <a:t>point between min(Xi) and</a:t>
            </a:r>
            <a:br>
              <a:rPr lang="en-US" dirty="0"/>
            </a:br>
            <a:r>
              <a:rPr lang="en-US" dirty="0"/>
              <a:t>max(Xi)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8CA07-6955-8F4F-B133-360E0FD5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29" y="365125"/>
            <a:ext cx="6269555" cy="59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026025B-F60A-BA40-B70B-C88196358DB1}" vid="{B56B3E15-7133-F841-A967-F63A8598A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113</TotalTime>
  <Words>206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Anomly detection with isolation forests</vt:lpstr>
      <vt:lpstr>Anomaly detection</vt:lpstr>
      <vt:lpstr>Random-split isolation in 1D</vt:lpstr>
      <vt:lpstr>Random split on feature w/high kurtosis</vt:lpstr>
      <vt:lpstr>Random split isolation in 2D: [X1 X2]</vt:lpstr>
      <vt:lpstr>Works for multimodal data too</vt:lpstr>
      <vt:lpstr>Forest of isolation trees</vt:lpstr>
      <vt:lpstr>Scoring: sigmoid on normalized path length</vt:lpstr>
      <vt:lpstr>Tree construction</vt:lpstr>
      <vt:lpstr>Computing path length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Anomly detection with isolation forests</dc:title>
  <dc:creator>Microsoft Office User</dc:creator>
  <cp:lastModifiedBy>Microsoft Office User</cp:lastModifiedBy>
  <cp:revision>28</cp:revision>
  <dcterms:created xsi:type="dcterms:W3CDTF">2019-01-31T17:24:19Z</dcterms:created>
  <dcterms:modified xsi:type="dcterms:W3CDTF">2019-01-31T20:27:34Z</dcterms:modified>
</cp:coreProperties>
</file>